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4"/>
  </p:sldMasterIdLst>
  <p:notesMasterIdLst>
    <p:notesMasterId r:id="rId25"/>
  </p:notesMasterIdLst>
  <p:sldIdLst>
    <p:sldId id="256" r:id="rId5"/>
    <p:sldId id="287" r:id="rId6"/>
    <p:sldId id="290" r:id="rId7"/>
    <p:sldId id="291" r:id="rId8"/>
    <p:sldId id="288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4" r:id="rId20"/>
    <p:sldId id="305" r:id="rId21"/>
    <p:sldId id="303" r:id="rId22"/>
    <p:sldId id="306" r:id="rId23"/>
    <p:sldId id="30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AA3D6A-1A61-E94F-AC78-C492A395D8F2}">
          <p14:sldIdLst>
            <p14:sldId id="256"/>
            <p14:sldId id="287"/>
            <p14:sldId id="290"/>
            <p14:sldId id="291"/>
            <p14:sldId id="288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4"/>
            <p14:sldId id="305"/>
            <p14:sldId id="303"/>
            <p14:sldId id="306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/>
    <p:restoredTop sz="80759"/>
  </p:normalViewPr>
  <p:slideViewPr>
    <p:cSldViewPr snapToGrid="0">
      <p:cViewPr varScale="1">
        <p:scale>
          <a:sx n="104" d="100"/>
          <a:sy n="104" d="100"/>
        </p:scale>
        <p:origin x="245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C6FA9-3FEE-47EE-8318-A7750DA1F391}" type="datetimeFigureOut">
              <a:rPr lang="en-US" smtClean="0"/>
              <a:t>9/20/18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7A056-E2CD-4198-8619-F9C565F2C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58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76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37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3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2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9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7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01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7A056-E2CD-4198-8619-F9C565F2CD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7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alpha val="87000"/>
              </a:schemeClr>
            </a:gs>
            <a:gs pos="100000">
              <a:srgbClr val="FFFFFF">
                <a:alpha val="8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89FA5E-B776-469A-BFD3-C8942C757C85}" type="datetimeFigureOut">
              <a:rPr lang="en-US" smtClean="0"/>
              <a:t>9/20/18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635F987-133D-4C18-8AA6-6EFF75C141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3048000"/>
            <a:ext cx="7010400" cy="762000"/>
          </a:xfrm>
        </p:spPr>
        <p:txBody>
          <a:bodyPr>
            <a:noAutofit/>
          </a:bodyPr>
          <a:lstStyle/>
          <a:p>
            <a:r>
              <a:rPr lang="en-US" sz="4600" b="1" dirty="0">
                <a:solidFill>
                  <a:schemeClr val="tx1"/>
                </a:solidFill>
              </a:rPr>
              <a:t>Journey to RabbitMQ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867400"/>
            <a:ext cx="7391400" cy="96854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Michael Alberhasky| ITS-AIS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616773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260068"/>
            <a:ext cx="163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 20, 2018</a:t>
            </a:r>
          </a:p>
        </p:txBody>
      </p:sp>
      <p:pic>
        <p:nvPicPr>
          <p:cNvPr id="7" name="Picture 6" descr="OneIT_v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2362200" cy="371957"/>
          </a:xfrm>
          <a:prstGeom prst="rect">
            <a:avLst/>
          </a:prstGeom>
        </p:spPr>
      </p:pic>
      <p:pic>
        <p:nvPicPr>
          <p:cNvPr id="9" name="Picture 8" descr="DomeWordUnit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1981200" cy="18264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5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752600"/>
            <a:ext cx="9144000" cy="510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10363200" cy="990600"/>
          </a:xfrm>
        </p:spPr>
        <p:txBody>
          <a:bodyPr/>
          <a:lstStyle/>
          <a:p>
            <a:r>
              <a:rPr lang="en-US" dirty="0"/>
              <a:t>A long time ago…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590800"/>
            <a:ext cx="54864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0810FE-5A10-004C-BB08-AE76AC0A3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139" y="2141306"/>
            <a:ext cx="4902200" cy="1447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C3FC9E-B20F-7D4E-99BB-007F075E570E}"/>
              </a:ext>
            </a:extLst>
          </p:cNvPr>
          <p:cNvSpPr txBox="1"/>
          <p:nvPr/>
        </p:nvSpPr>
        <p:spPr>
          <a:xfrm>
            <a:off x="3124200" y="3802691"/>
            <a:ext cx="4458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ActiveMQ Adoption</a:t>
            </a:r>
          </a:p>
          <a:p>
            <a:r>
              <a:rPr lang="en-US" sz="2400" dirty="0">
                <a:latin typeface="+mj-lt"/>
              </a:rPr>
              <a:t>First phase: October 2016</a:t>
            </a:r>
          </a:p>
          <a:p>
            <a:r>
              <a:rPr lang="en-US" sz="2400" dirty="0">
                <a:latin typeface="+mj-lt"/>
              </a:rPr>
              <a:t>Second phase: March 2017</a:t>
            </a:r>
          </a:p>
        </p:txBody>
      </p:sp>
    </p:spTree>
    <p:extLst>
      <p:ext uri="{BB962C8B-B14F-4D97-AF65-F5344CB8AC3E}">
        <p14:creationId xmlns:p14="http://schemas.microsoft.com/office/powerpoint/2010/main" val="535982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1CB25-1BE7-C044-8B36-0C567CD1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MAUI has queuing needs too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DCBC-456E-3C4A-9113-6337CA3F95E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04195" cy="4495800"/>
          </a:xfrm>
        </p:spPr>
        <p:txBody>
          <a:bodyPr/>
          <a:lstStyle/>
          <a:p>
            <a:pPr>
              <a:buFont typeface="Wingdings" pitchFamily="2" charset="2"/>
              <a:buChar char=""/>
            </a:pPr>
            <a:r>
              <a:rPr lang="en-US" dirty="0"/>
              <a:t>MAUI has a big ‘</a:t>
            </a:r>
            <a:r>
              <a:rPr lang="en-US" dirty="0" err="1"/>
              <a:t>ol</a:t>
            </a:r>
            <a:r>
              <a:rPr lang="en-US" dirty="0"/>
              <a:t> table for its “queue”</a:t>
            </a:r>
          </a:p>
          <a:p>
            <a:pPr>
              <a:buFont typeface="Wingdings" pitchFamily="2" charset="2"/>
              <a:buChar char=""/>
            </a:pPr>
            <a:r>
              <a:rPr lang="en-US" dirty="0"/>
              <a:t>Hibernate hook inserts records into table</a:t>
            </a:r>
          </a:p>
          <a:p>
            <a:pPr>
              <a:buFont typeface="Wingdings" pitchFamily="2" charset="2"/>
              <a:buChar char=""/>
            </a:pPr>
            <a:r>
              <a:rPr lang="en-US" dirty="0"/>
              <a:t>Polling process rather than any smart notifications</a:t>
            </a:r>
          </a:p>
          <a:p>
            <a:pPr>
              <a:buFont typeface="Wingdings" pitchFamily="2" charset="2"/>
              <a:buChar char=""/>
            </a:pPr>
            <a:r>
              <a:rPr lang="en-US" dirty="0"/>
              <a:t>2.7 million rows causes contention issues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BAB2B54-FB2C-744D-8460-314AA0793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844" y="170689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68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8F2B-E3AB-8E49-96FA-F1344E516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ActiveMQ – Resiliency?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6E76F8-4179-5540-89A7-5D467521E6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650433" cy="4495800"/>
          </a:xfrm>
        </p:spPr>
        <p:txBody>
          <a:bodyPr/>
          <a:lstStyle/>
          <a:p>
            <a:r>
              <a:rPr lang="en-US" dirty="0"/>
              <a:t>Mature solution</a:t>
            </a:r>
          </a:p>
          <a:p>
            <a:r>
              <a:rPr lang="en-US" dirty="0"/>
              <a:t>Need to move from single node to a cluster</a:t>
            </a:r>
          </a:p>
          <a:p>
            <a:r>
              <a:rPr lang="en-US" dirty="0"/>
              <a:t>Clustering solution not ideal 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E5A29E1-CA93-A04F-9A5F-77C9F80A6F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4"/>
          <a:stretch/>
        </p:blipFill>
        <p:spPr>
          <a:xfrm>
            <a:off x="4534929" y="1723767"/>
            <a:ext cx="4348525" cy="4495800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5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105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5627-2F5E-0847-ABC4-9ABC9067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ActiveMQ – Past its expiration date?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ECE77B-166D-CE4B-B7A9-831D9BD34AD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6" y="2400729"/>
            <a:ext cx="4325655" cy="2809973"/>
          </a:xfr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D96E38-1A77-4340-BE5E-1B5B8C5C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371" y="2388751"/>
            <a:ext cx="4296789" cy="2833930"/>
          </a:xfrm>
          <a:prstGeom prst="rect">
            <a:avLst/>
          </a:prstGeo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B77FF4-3795-DF4B-A630-FBBA078A3B30}"/>
              </a:ext>
            </a:extLst>
          </p:cNvPr>
          <p:cNvSpPr txBox="1"/>
          <p:nvPr/>
        </p:nvSpPr>
        <p:spPr>
          <a:xfrm>
            <a:off x="141446" y="1932617"/>
            <a:ext cx="4325655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ActiveMQ </a:t>
            </a:r>
            <a:r>
              <a:rPr lang="en-US" dirty="0" err="1"/>
              <a:t>Github</a:t>
            </a:r>
            <a:r>
              <a:rPr lang="en-US" dirty="0"/>
              <a:t> Activity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A24562-38B5-B942-945D-EA68036C6758}"/>
              </a:ext>
            </a:extLst>
          </p:cNvPr>
          <p:cNvSpPr txBox="1"/>
          <p:nvPr/>
        </p:nvSpPr>
        <p:spPr>
          <a:xfrm>
            <a:off x="4623372" y="1921805"/>
            <a:ext cx="4296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RabbitMQ </a:t>
            </a:r>
            <a:r>
              <a:rPr lang="en-US" dirty="0" err="1"/>
              <a:t>Github</a:t>
            </a:r>
            <a:r>
              <a:rPr lang="en-US" dirty="0"/>
              <a:t> Activity</a:t>
            </a:r>
          </a:p>
        </p:txBody>
      </p:sp>
    </p:spTree>
    <p:extLst>
      <p:ext uri="{BB962C8B-B14F-4D97-AF65-F5344CB8AC3E}">
        <p14:creationId xmlns:p14="http://schemas.microsoft.com/office/powerpoint/2010/main" val="3232040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BD280-4E78-7841-B086-CC14DF429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on to RabbitMQ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7DD94-52B4-BE4A-8F2D-2B53D9C4BD9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002692"/>
            <a:ext cx="8153400" cy="3093308"/>
          </a:xfrm>
        </p:spPr>
        <p:txBody>
          <a:bodyPr/>
          <a:lstStyle/>
          <a:p>
            <a:r>
              <a:rPr lang="en-US" dirty="0"/>
              <a:t>General purchase message broker</a:t>
            </a:r>
          </a:p>
          <a:p>
            <a:r>
              <a:rPr lang="en-US" dirty="0"/>
              <a:t>Runs on Erlang</a:t>
            </a:r>
          </a:p>
          <a:p>
            <a:r>
              <a:rPr lang="en-US" dirty="0"/>
              <a:t>Supports AMQP</a:t>
            </a:r>
          </a:p>
          <a:p>
            <a:r>
              <a:rPr lang="en-US" dirty="0"/>
              <a:t>DNA already testing</a:t>
            </a:r>
          </a:p>
          <a:p>
            <a:r>
              <a:rPr lang="en-US" dirty="0"/>
              <a:t>On-</a:t>
            </a:r>
            <a:r>
              <a:rPr lang="en-US" dirty="0" err="1"/>
              <a:t>prem</a:t>
            </a:r>
            <a:r>
              <a:rPr lang="en-US" dirty="0"/>
              <a:t> vs AWS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9066A5-24EE-8D44-9034-F731B254C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94" y="1905535"/>
            <a:ext cx="6956854" cy="8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94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B252-D9BC-C34D-B5B8-C856B0E4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RabbitMQ on 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1C734-213A-2640-BA48-18F550B049D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Deployment – everything is code</a:t>
            </a:r>
          </a:p>
          <a:p>
            <a:r>
              <a:rPr lang="en-US" dirty="0"/>
              <a:t>Clustering is much easier</a:t>
            </a:r>
          </a:p>
          <a:p>
            <a:r>
              <a:rPr lang="en-US" dirty="0"/>
              <a:t>Security and SSL</a:t>
            </a:r>
          </a:p>
          <a:p>
            <a:r>
              <a:rPr lang="en-US" dirty="0"/>
              <a:t>Performance</a:t>
            </a:r>
          </a:p>
          <a:p>
            <a:r>
              <a:rPr lang="en-US" dirty="0"/>
              <a:t>Policies, </a:t>
            </a:r>
            <a:r>
              <a:rPr lang="en-US" dirty="0" err="1"/>
              <a:t>VirtualHosts</a:t>
            </a:r>
            <a:r>
              <a:rPr lang="en-US" dirty="0"/>
              <a:t>, Exchanges</a:t>
            </a:r>
          </a:p>
          <a:p>
            <a:r>
              <a:rPr lang="en-US" dirty="0"/>
              <a:t>Elasticity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72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FA9D-9ADD-1F40-A6E9-C40F44C0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RabbitMQ Architecture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D8B3C1-5720-1948-826B-4D4FA9CB9CC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66" y="1608437"/>
            <a:ext cx="6681614" cy="5163066"/>
          </a:xfr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741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671D7-0B91-B745-AECC-BD9CEF61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750BF-8681-664B-AA61-8F563E4F8BC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91590" cy="4495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Auto-discovery of peer by looking at membership in Autoscaling groups</a:t>
            </a:r>
          </a:p>
          <a:p>
            <a:r>
              <a:rPr lang="en-US" dirty="0"/>
              <a:t>Nodes automatically share configuration with each other</a:t>
            </a:r>
          </a:p>
          <a:p>
            <a:r>
              <a:rPr lang="en-US" dirty="0"/>
              <a:t>Queues live on one node but mirror to other nodes for high-availability</a:t>
            </a:r>
          </a:p>
          <a:p>
            <a:r>
              <a:rPr lang="en-US" dirty="0"/>
              <a:t>Leverages native Erlang clustering and communication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D8E9B-8C2D-1442-AE86-8855D3D1D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66" y="1759695"/>
            <a:ext cx="2531482" cy="28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76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6211-43A0-F842-9B4A-B4857DBA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F1CF4-3273-7647-A5CD-B2FC2347644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SSL/TLS terminated on nodes</a:t>
            </a:r>
          </a:p>
          <a:p>
            <a:r>
              <a:rPr lang="en-US" dirty="0"/>
              <a:t>Security groups tightly restrict access</a:t>
            </a:r>
          </a:p>
          <a:p>
            <a:r>
              <a:rPr lang="en-US" dirty="0"/>
              <a:t>No VPN yet so no AD integration</a:t>
            </a:r>
          </a:p>
          <a:p>
            <a:r>
              <a:rPr lang="en-US" dirty="0"/>
              <a:t>Accounts scoped to </a:t>
            </a:r>
            <a:r>
              <a:rPr lang="en-US" dirty="0" err="1"/>
              <a:t>VirtualHosts</a:t>
            </a:r>
            <a:endParaRPr lang="en-US" dirty="0"/>
          </a:p>
          <a:p>
            <a:r>
              <a:rPr lang="en-US" dirty="0"/>
              <a:t>No need to restart for security changes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85809-F68B-8F4A-9149-C09D0332A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708" y="4184650"/>
            <a:ext cx="2112786" cy="241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60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8E70-8DA1-DD49-847E-8D093BEC9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race!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B3EE54-0099-3241-B68C-036E24E6691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5" y="1612557"/>
            <a:ext cx="8923785" cy="5134233"/>
          </a:xfrm>
        </p:spPr>
      </p:pic>
    </p:spTree>
    <p:extLst>
      <p:ext uri="{BB962C8B-B14F-4D97-AF65-F5344CB8AC3E}">
        <p14:creationId xmlns:p14="http://schemas.microsoft.com/office/powerpoint/2010/main" val="180956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C0B6A-D62A-2946-B8A1-6904069E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Exchanges, </a:t>
            </a:r>
            <a:r>
              <a:rPr lang="en-US" b="1" dirty="0" err="1"/>
              <a:t>VirtualHosts</a:t>
            </a:r>
            <a:r>
              <a:rPr lang="en-US" b="1" dirty="0"/>
              <a:t>, Policies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91C789-3384-E34F-8415-5DAE02B602E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30" y="1834978"/>
            <a:ext cx="7366759" cy="4495800"/>
          </a:xfr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218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E23C-5C9F-5B4D-BB71-FF49F4E98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CEBB4-2DEA-4749-9624-1094B48124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34638" cy="4495800"/>
          </a:xfrm>
        </p:spPr>
        <p:txBody>
          <a:bodyPr/>
          <a:lstStyle/>
          <a:p>
            <a:r>
              <a:rPr lang="en-US" dirty="0"/>
              <a:t>Infrastructure as code – easy to launch new clusters</a:t>
            </a:r>
          </a:p>
          <a:p>
            <a:r>
              <a:rPr lang="en-US" dirty="0"/>
              <a:t>Auto-scaling</a:t>
            </a:r>
          </a:p>
          <a:p>
            <a:r>
              <a:rPr lang="en-US" dirty="0"/>
              <a:t>Easy to change machine characteristics</a:t>
            </a:r>
          </a:p>
          <a:p>
            <a:r>
              <a:rPr lang="en-US" dirty="0"/>
              <a:t>Blue/Green upgrades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FC7F7-5AEE-624A-9347-D0844D4D4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48" y="1600200"/>
            <a:ext cx="4382460" cy="51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32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ADB5-B7D8-C842-86E3-E9B327C2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 of RabbitMQ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F024F-6CC7-3C42-AB37-944EDED7495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 VPN to AWS yet – have to use a reverse proxy</a:t>
            </a:r>
          </a:p>
          <a:p>
            <a:r>
              <a:rPr lang="en-US" dirty="0"/>
              <a:t>Restarts of machines can place all queues on one node – need to rebalance</a:t>
            </a:r>
          </a:p>
          <a:p>
            <a:r>
              <a:rPr lang="en-US" dirty="0"/>
              <a:t>Delayed messages not native – need plugin</a:t>
            </a:r>
          </a:p>
          <a:p>
            <a:r>
              <a:rPr lang="en-US" dirty="0"/>
              <a:t>Erlang is not Java – just not familiar</a:t>
            </a:r>
          </a:p>
        </p:txBody>
      </p:sp>
    </p:spTree>
    <p:extLst>
      <p:ext uri="{BB962C8B-B14F-4D97-AF65-F5344CB8AC3E}">
        <p14:creationId xmlns:p14="http://schemas.microsoft.com/office/powerpoint/2010/main" val="180434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77E9-52D3-304A-AE35-045D7D9B7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Switching Dispatch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3585B8-4527-2142-B2D5-F00560863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088" y="1777312"/>
            <a:ext cx="3228619" cy="953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6C4182-BF01-204A-A9EA-0FD17BA48F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5290"/>
          <a:stretch/>
        </p:blipFill>
        <p:spPr>
          <a:xfrm>
            <a:off x="2359099" y="4736261"/>
            <a:ext cx="5026696" cy="787209"/>
          </a:xfrm>
          <a:prstGeom prst="rect">
            <a:avLst/>
          </a:prstGeom>
        </p:spPr>
      </p:pic>
      <p:sp>
        <p:nvSpPr>
          <p:cNvPr id="14" name="Down Arrow 13">
            <a:extLst>
              <a:ext uri="{FF2B5EF4-FFF2-40B4-BE49-F238E27FC236}">
                <a16:creationId xmlns:a16="http://schemas.microsoft.com/office/drawing/2014/main" id="{065C6A7A-458C-AE43-B81A-00BE91A36565}"/>
              </a:ext>
            </a:extLst>
          </p:cNvPr>
          <p:cNvSpPr/>
          <p:nvPr/>
        </p:nvSpPr>
        <p:spPr>
          <a:xfrm>
            <a:off x="4343086" y="3208389"/>
            <a:ext cx="520254" cy="105032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59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9B99F-6F7F-3F45-9185-365BD2945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uiowa-rabbitmq</a:t>
            </a:r>
            <a:r>
              <a:rPr lang="en-US" dirty="0"/>
              <a:t>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7F818-7982-4E41-8B6B-2C16A9268F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Convenience library to make publishing and consuming queues </a:t>
            </a:r>
            <a:r>
              <a:rPr lang="en-US" i="1" dirty="0"/>
              <a:t>hopefully</a:t>
            </a:r>
            <a:r>
              <a:rPr lang="en-US" dirty="0"/>
              <a:t> easy.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Andale Mono" panose="020B0509000000000004" pitchFamily="49" charset="0"/>
              </a:rPr>
              <a:t>RabbitMQ </a:t>
            </a:r>
            <a:r>
              <a:rPr lang="en-US" sz="2000" dirty="0" err="1">
                <a:latin typeface="Andale Mono" panose="020B0509000000000004" pitchFamily="49" charset="0"/>
              </a:rPr>
              <a:t>mq</a:t>
            </a:r>
            <a:r>
              <a:rPr lang="en-US" sz="2000" dirty="0">
                <a:latin typeface="Andale Mono" panose="020B0509000000000004" pitchFamily="49" charset="0"/>
              </a:rPr>
              <a:t> = </a:t>
            </a:r>
            <a:r>
              <a:rPr lang="en-US" sz="2000" i="1" dirty="0" err="1">
                <a:latin typeface="Andale Mono" panose="020B0509000000000004" pitchFamily="49" charset="0"/>
              </a:rPr>
              <a:t>getInstance</a:t>
            </a:r>
            <a:r>
              <a:rPr lang="en-US" sz="2000" dirty="0">
                <a:latin typeface="Andale Mono" panose="020B0509000000000004" pitchFamily="49" charset="0"/>
              </a:rPr>
              <a:t>();</a:t>
            </a:r>
            <a:br>
              <a:rPr lang="en-US" sz="2000" dirty="0">
                <a:latin typeface="Andale Mono" panose="020B0509000000000004" pitchFamily="49" charset="0"/>
              </a:rPr>
            </a:br>
            <a:r>
              <a:rPr lang="en-US" sz="2000" dirty="0">
                <a:latin typeface="Andale Mono" panose="020B0509000000000004" pitchFamily="49" charset="0"/>
              </a:rPr>
              <a:t>return </a:t>
            </a:r>
            <a:r>
              <a:rPr lang="en-US" sz="2000" dirty="0" err="1">
                <a:latin typeface="Andale Mono" panose="020B0509000000000004" pitchFamily="49" charset="0"/>
              </a:rPr>
              <a:t>mq.publish</a:t>
            </a:r>
            <a:r>
              <a:rPr lang="en-US" sz="2000" dirty="0">
                <a:latin typeface="Andale Mono" panose="020B0509000000000004" pitchFamily="49" charset="0"/>
              </a:rPr>
              <a:t>(queue, message, delay, true);</a:t>
            </a:r>
          </a:p>
        </p:txBody>
      </p:sp>
    </p:spTree>
    <p:extLst>
      <p:ext uri="{BB962C8B-B14F-4D97-AF65-F5344CB8AC3E}">
        <p14:creationId xmlns:p14="http://schemas.microsoft.com/office/powerpoint/2010/main" val="3181517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6040-2EFA-1546-9B45-1E83C079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Queue layout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13987-C84E-5341-8C80-0E45D317E9E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7638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/>
              <a:t>dispatch.send.bulk.admissions.marketing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dispatch.send.bulk.uihc.marketing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dispatch.send.bulk.osc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dispatch.send.bulk.hawkeyecaucus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42C24E-1C62-0242-B4E0-353242CF9ACF}"/>
              </a:ext>
            </a:extLst>
          </p:cNvPr>
          <p:cNvSpPr txBox="1"/>
          <p:nvPr/>
        </p:nvSpPr>
        <p:spPr>
          <a:xfrm>
            <a:off x="544645" y="5140411"/>
            <a:ext cx="8000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send.bulk</a:t>
            </a:r>
            <a:endParaRPr lang="en-US" sz="2800" dirty="0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B6051DF9-FC00-F947-A139-A558CBAA122E}"/>
              </a:ext>
            </a:extLst>
          </p:cNvPr>
          <p:cNvSpPr/>
          <p:nvPr/>
        </p:nvSpPr>
        <p:spPr>
          <a:xfrm>
            <a:off x="4284523" y="3892378"/>
            <a:ext cx="520254" cy="105032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56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E9E6-5D66-E14E-AC7A-1027B07B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Metrics and alarms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AB3312-2E61-CA47-A612-3A540B71ED9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01" y="1600200"/>
            <a:ext cx="7342488" cy="5162900"/>
          </a:xfr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1116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30E77-E121-7E4A-BB17-FDFB54C5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management tools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349DCD-70BF-C949-A93A-5A8D7F7CC1C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04" y="1550774"/>
            <a:ext cx="5726488" cy="5184440"/>
          </a:xfrm>
          <a:effectLst>
            <a:outerShdw blurRad="50800" dist="50800" dir="2700000" algn="ctr" rotWithShape="0">
              <a:schemeClr val="tx1">
                <a:alpha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4057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52E9F-EC67-8A4C-9371-41CEB31D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EDAC1-0873-1243-81EF-97DD9248B6D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2557848"/>
            <a:ext cx="8153400" cy="353815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Michael Alberhasky</a:t>
            </a:r>
          </a:p>
          <a:p>
            <a:pPr marL="0" indent="0" algn="ctr">
              <a:buNone/>
            </a:pPr>
            <a:r>
              <a:rPr lang="en-US" dirty="0" err="1"/>
              <a:t>michael-alberhasky@uiowa.edu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13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FFBF20"/>
      </a:lt2>
      <a:accent1>
        <a:srgbClr val="000000"/>
      </a:accent1>
      <a:accent2>
        <a:srgbClr val="71685A"/>
      </a:accent2>
      <a:accent3>
        <a:srgbClr val="000000"/>
      </a:accent3>
      <a:accent4>
        <a:srgbClr val="000000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1A682879870944B5F20F03AE9ED807" ma:contentTypeVersion="1" ma:contentTypeDescription="Create a new document." ma:contentTypeScope="" ma:versionID="3e6c21f7d8e6bf3ec3e4c2a775eb71fa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c79c8594d4fa4c9fd200c91a62336472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C0C1CC3A-72E1-48E5-A2CF-B4B59EEA9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DC8EC7-3BA1-4693-832F-0C0880E1CB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5597C9-E104-4BF3-90D6-F66AD33C682F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sharepoint/v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360</Words>
  <Application>Microsoft Macintosh PowerPoint</Application>
  <PresentationFormat>On-screen Show (4:3)</PresentationFormat>
  <Paragraphs>82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Andale Mono</vt:lpstr>
      <vt:lpstr>Calibri</vt:lpstr>
      <vt:lpstr>Tw Cen MT</vt:lpstr>
      <vt:lpstr>Wingdings</vt:lpstr>
      <vt:lpstr>Wingdings 2</vt:lpstr>
      <vt:lpstr>PPT Template</vt:lpstr>
      <vt:lpstr>Journey to RabbitMQ</vt:lpstr>
      <vt:lpstr>A long time ago…</vt:lpstr>
      <vt:lpstr>MAUI has queuing needs too</vt:lpstr>
      <vt:lpstr>ActiveMQ – Resiliency?</vt:lpstr>
      <vt:lpstr>ActiveMQ – Past its expiration date?</vt:lpstr>
      <vt:lpstr>Moving on to RabbitMQ</vt:lpstr>
      <vt:lpstr>RabbitMQ on AWS</vt:lpstr>
      <vt:lpstr>RabbitMQ Architecture</vt:lpstr>
      <vt:lpstr>Clustering</vt:lpstr>
      <vt:lpstr>Security</vt:lpstr>
      <vt:lpstr>Let’s race!</vt:lpstr>
      <vt:lpstr>Exchanges, VirtualHosts, Policies</vt:lpstr>
      <vt:lpstr>Elastic</vt:lpstr>
      <vt:lpstr>Cons of RabbitMQ</vt:lpstr>
      <vt:lpstr>Switching Dispatch</vt:lpstr>
      <vt:lpstr>uiowa-rabbitmq Library</vt:lpstr>
      <vt:lpstr>Queue layout change</vt:lpstr>
      <vt:lpstr>Metrics and alarms</vt:lpstr>
      <vt:lpstr>Better management tools</vt:lpstr>
      <vt:lpstr>Questions?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Alberhasky, Michael J</cp:lastModifiedBy>
  <cp:revision>24</cp:revision>
  <dcterms:modified xsi:type="dcterms:W3CDTF">2018-09-20T14:19:56Z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0x010100DC1A682879870944B5F20F03AE9ED807</vt:lpwstr>
  </property>
</Properties>
</file>